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85" r:id="rId5"/>
    <p:sldId id="263" r:id="rId6"/>
    <p:sldId id="286" r:id="rId7"/>
    <p:sldId id="287" r:id="rId8"/>
    <p:sldId id="288" r:id="rId9"/>
    <p:sldId id="289" r:id="rId10"/>
    <p:sldId id="293" r:id="rId11"/>
    <p:sldId id="292" r:id="rId12"/>
    <p:sldId id="294" r:id="rId13"/>
    <p:sldId id="300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283" r:id="rId22"/>
    <p:sldId id="284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58B1-3093-4AB8-BFCC-0AF7B3D7C9FE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-17173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CA3F-E063-4E1E-8A75-32BC83C45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9973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E5961-2736-4C94-A9E3-13D29A246CA0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6699-3CB5-43D2-BE6C-E5D8B6A0A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69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09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21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DB63-F5E3-467F-861F-BE89FD6278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42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365125"/>
          </a:xfrm>
        </p:spPr>
        <p:txBody>
          <a:bodyPr/>
          <a:lstStyle/>
          <a:p>
            <a:fld id="{BCE5EBDA-624D-4519-9428-88F89563B0F4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6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6E6-FE88-4A5A-912E-5B3ADC828EC9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51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6EB5-DEB6-49BB-9E61-41EFB01A0CDF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30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3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3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26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0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71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5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9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4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355-DFBD-4606-8776-B4D1A2B44B5B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84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94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2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14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7C5BF455-0AFA-4F76-B777-569E4BA98FF0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37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DC0B-348A-44C7-82B5-42EC9EC646EE}" type="datetime1">
              <a:rPr lang="fr-FR" smtClean="0"/>
              <a:t>06/03/2024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9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8FBB-05C1-4ECF-8D39-6C047B8B5899}" type="datetime1">
              <a:rPr lang="fr-FR" smtClean="0"/>
              <a:t>06/03/2024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0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3EB-0026-4C45-81D5-119362B46A3B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04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B3EA-841B-43B8-B53A-63EA382F9281}" type="datetime1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9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F960-D5AA-4280-AD2B-2D35E1F50228}" type="datetime1">
              <a:rPr lang="fr-FR" smtClean="0"/>
              <a:t>06/03/2024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0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EE9E-F98D-4FF8-8D90-CC47C647125C}" type="datetime1">
              <a:rPr lang="fr-FR" smtClean="0"/>
              <a:t>06/03/2024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1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75C6-468C-46AA-9DF5-624454006E78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AFFF-F2AE-4DA6-84FD-292B7AA933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13CC-8731-4E1C-949C-39625BC433C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FAFE-662B-4989-A2B0-61511653B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0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2ahUKEwi08vmI9ffZAhVIPBQKHYR_DJAQjRx6BAgAEAU&amp;url=https://www.outillage-btp.com/protection-auditive/15902-bouchons-doreille-moule-anti-bruit-sur-mesure-phonorselect.html&amp;psig=AOvVaw2nArme2q9XAuRnavash8a8&amp;ust=152153262225385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fr/url?sa=i&amp;rct=j&amp;q=&amp;esrc=s&amp;source=images&amp;cd=&amp;cad=rja&amp;uact=8&amp;ved=2ahUKEwil9PTejvvZAhWJuBQKHQzhCaQQjRx6BAgAEAU&amp;url=http://www.maman-malentendante.com/2017/01/entendre-comment-ca-marche.html&amp;psig=AOvVaw2TmjuTqaa2f-Atn2WjcF9K&amp;ust=152164238727671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87016" y="2420888"/>
            <a:ext cx="8856984" cy="864096"/>
          </a:xfrm>
        </p:spPr>
        <p:txBody>
          <a:bodyPr>
            <a:normAutofit/>
          </a:bodyPr>
          <a:lstStyle/>
          <a:p>
            <a:pPr algn="l"/>
            <a:r>
              <a:rPr lang="fr-FR" sz="4800" dirty="0" smtClean="0">
                <a:solidFill>
                  <a:schemeClr val="bg1"/>
                </a:solidFill>
              </a:rPr>
              <a:t>BRUIT &amp; TRAVAIL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3072" y="314096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chemeClr val="bg1"/>
                </a:solidFill>
              </a:rPr>
              <a:t>MESURES ET EQUIPEMENTS DE PROTECTION INDIVIDUELLE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06438" y="6391125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Dr GRELLIER – Médecin- Service Santé au Travail</a:t>
            </a:r>
          </a:p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Sabine ITHURRALDE – Préventeur – Direction des Ressources Humaines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51520" y="639120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908720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39553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4300" b="1" dirty="0">
                <a:latin typeface="Century Gothic"/>
              </a:rPr>
              <a:t>Comment se protéger 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4" y="2420888"/>
            <a:ext cx="2734070" cy="23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90" y="2070296"/>
            <a:ext cx="4135005" cy="31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4961"/>
            <a:ext cx="1043835" cy="9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7" y="5196217"/>
            <a:ext cx="741682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95536" y="1052736"/>
            <a:ext cx="864095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74638">
              <a:buAutoNum type="arabicParenR"/>
            </a:pPr>
            <a:r>
              <a:rPr lang="fr-FR" sz="2000" b="1" dirty="0" smtClean="0">
                <a:solidFill>
                  <a:schemeClr val="accent2"/>
                </a:solidFill>
                <a:latin typeface="Century Gothic"/>
              </a:rPr>
              <a:t>Réduire </a:t>
            </a:r>
            <a:r>
              <a:rPr lang="fr-FR" sz="2000" b="1" dirty="0">
                <a:solidFill>
                  <a:schemeClr val="accent2"/>
                </a:solidFill>
                <a:latin typeface="Century Gothic"/>
              </a:rPr>
              <a:t>le bruit à la </a:t>
            </a:r>
            <a:r>
              <a:rPr lang="fr-FR" sz="2000" b="1" dirty="0" smtClean="0">
                <a:solidFill>
                  <a:schemeClr val="accent2"/>
                </a:solidFill>
                <a:latin typeface="Century Gothic"/>
              </a:rPr>
              <a:t>source : </a:t>
            </a:r>
          </a:p>
          <a:p>
            <a:pPr lvl="1"/>
            <a:r>
              <a:rPr lang="fr-FR" sz="2000" b="1" dirty="0" smtClean="0">
                <a:latin typeface="Century Gothic"/>
              </a:rPr>
              <a:t>mise en place des ÉQUIPEMENTS DE PROTECTION COLLECTIVE (EPC)</a:t>
            </a:r>
            <a:endParaRPr lang="fr-FR" sz="2000" b="1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endParaRPr lang="fr-FR" sz="1050" dirty="0" smtClean="0">
              <a:latin typeface="Century Gothic"/>
            </a:endParaRPr>
          </a:p>
          <a:p>
            <a:endParaRPr lang="fr-FR" sz="1050" dirty="0">
              <a:latin typeface="Century Gothic"/>
            </a:endParaRPr>
          </a:p>
          <a:p>
            <a:r>
              <a:rPr lang="fr-FR" sz="2000" b="1" u="sng" dirty="0" smtClean="0">
                <a:solidFill>
                  <a:schemeClr val="accent2"/>
                </a:solidFill>
                <a:latin typeface="Century Gothic"/>
              </a:rPr>
              <a:t>MESURES COLLECTIVES EXISTANTES AU LABORATOIRE  : </a:t>
            </a:r>
          </a:p>
          <a:p>
            <a:pPr marL="171450" indent="-171450">
              <a:buFontTx/>
              <a:buChar char="-"/>
            </a:pPr>
            <a:r>
              <a:rPr lang="fr-FR" sz="2000" dirty="0" smtClean="0">
                <a:solidFill>
                  <a:schemeClr val="accent2"/>
                </a:solidFill>
                <a:latin typeface="Century Gothic"/>
              </a:rPr>
              <a:t>Confinement des moteurs des équipements prévus par le constructeur</a:t>
            </a:r>
          </a:p>
          <a:p>
            <a:pPr marL="171450" indent="-171450">
              <a:buFontTx/>
              <a:buChar char="-"/>
            </a:pPr>
            <a:r>
              <a:rPr lang="fr-FR" sz="2000" dirty="0" smtClean="0">
                <a:solidFill>
                  <a:schemeClr val="accent2"/>
                </a:solidFill>
                <a:latin typeface="Century Gothic"/>
              </a:rPr>
              <a:t>Plafonds </a:t>
            </a:r>
            <a:r>
              <a:rPr lang="fr-FR" sz="2000" dirty="0" err="1" smtClean="0">
                <a:solidFill>
                  <a:schemeClr val="accent2"/>
                </a:solidFill>
                <a:latin typeface="Century Gothic"/>
              </a:rPr>
              <a:t>isophoniques</a:t>
            </a:r>
            <a:endParaRPr lang="fr-FR" sz="105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09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908720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39553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4300" b="1" dirty="0">
                <a:latin typeface="Century Gothic"/>
              </a:rPr>
              <a:t>Comment se protéger 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4961"/>
            <a:ext cx="1043835" cy="9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536" y="1052736"/>
            <a:ext cx="8640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/>
            <a:r>
              <a:rPr lang="fr-FR" sz="2000" b="1" dirty="0" smtClean="0">
                <a:solidFill>
                  <a:schemeClr val="accent2"/>
                </a:solidFill>
                <a:latin typeface="Century Gothic"/>
              </a:rPr>
              <a:t>2) Agir sur la réception du bruit </a:t>
            </a:r>
          </a:p>
          <a:p>
            <a:pPr marL="449263" lvl="1"/>
            <a:r>
              <a:rPr lang="fr-FR" sz="2000" b="1" dirty="0" smtClean="0">
                <a:latin typeface="Century Gothic"/>
              </a:rPr>
              <a:t>Mise </a:t>
            </a:r>
            <a:r>
              <a:rPr lang="fr-FR" sz="2000" b="1" dirty="0">
                <a:latin typeface="Century Gothic"/>
              </a:rPr>
              <a:t>en place des EQUIPEMENTS DE PROTECTION INDIVIDUELLE (PICB)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1" y="2190880"/>
            <a:ext cx="2619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67" y="2020771"/>
            <a:ext cx="17049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0" y="4271367"/>
            <a:ext cx="2004207" cy="162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6042"/>
            <a:ext cx="2962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0" y="2261006"/>
            <a:ext cx="2085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217232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92" y="3957706"/>
            <a:ext cx="1872208" cy="1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504505" y="1196752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827585" y="260648"/>
            <a:ext cx="83489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4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Normes </a:t>
            </a:r>
            <a:r>
              <a:rPr lang="fr-FR" sz="4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en matière de protection auditive </a:t>
            </a:r>
            <a:r>
              <a:rPr lang="fr-FR" sz="4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individuelle </a:t>
            </a:r>
            <a:endParaRPr lang="fr-FR" sz="4300" b="1" dirty="0">
              <a:latin typeface="Century Gothic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07504" y="1600198"/>
            <a:ext cx="9032529" cy="45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>
                <a:solidFill>
                  <a:srgbClr val="333333"/>
                </a:solidFill>
                <a:latin typeface="Arial"/>
                <a:ea typeface="Times New Roman"/>
              </a:rPr>
              <a:t>Les </a:t>
            </a:r>
            <a:r>
              <a:rPr lang="fr-FR" b="1" dirty="0" smtClean="0">
                <a:solidFill>
                  <a:schemeClr val="accent1"/>
                </a:solidFill>
                <a:latin typeface="Arial"/>
                <a:ea typeface="Times New Roman"/>
              </a:rPr>
              <a:t>exigences de sécurité </a:t>
            </a:r>
            <a:r>
              <a:rPr lang="fr-FR" sz="2400" dirty="0" smtClean="0">
                <a:solidFill>
                  <a:srgbClr val="333333"/>
                </a:solidFill>
                <a:latin typeface="Arial"/>
                <a:ea typeface="Times New Roman"/>
              </a:rPr>
              <a:t>sont dictées par 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</a:rPr>
              <a:t>La norme EN 352-1 pour les serre-têtes</a:t>
            </a:r>
          </a:p>
          <a:p>
            <a:pPr marL="800100" lvl="1" indent="-342900" algn="just">
              <a:lnSpc>
                <a:spcPts val="1875"/>
              </a:lnSpc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</a:rPr>
              <a:t>La norme EN 352-2 pour les bouchons d’oreilles </a:t>
            </a:r>
          </a:p>
          <a:p>
            <a:pPr lvl="1">
              <a:lnSpc>
                <a:spcPts val="1875"/>
              </a:lnSpc>
              <a:spcAft>
                <a:spcPts val="675"/>
              </a:spcAft>
            </a:pPr>
            <a:endParaRPr lang="fr-FR" sz="20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 algn="l">
              <a:lnSpc>
                <a:spcPts val="1875"/>
              </a:lnSpc>
              <a:spcAft>
                <a:spcPts val="675"/>
              </a:spcAft>
            </a:pPr>
            <a:r>
              <a:rPr lang="fr-FR" sz="24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Les </a:t>
            </a:r>
            <a:r>
              <a:rPr lang="fr-FR" b="1" dirty="0">
                <a:solidFill>
                  <a:schemeClr val="accent1"/>
                </a:solidFill>
                <a:latin typeface="Arial"/>
                <a:ea typeface="Times New Roman"/>
              </a:rPr>
              <a:t>données d’atténuation des protecteurs </a:t>
            </a:r>
            <a:endParaRPr lang="fr-FR" b="1" dirty="0" smtClean="0">
              <a:solidFill>
                <a:schemeClr val="accent1"/>
              </a:solidFill>
              <a:latin typeface="Arial"/>
              <a:ea typeface="Times New Roman"/>
            </a:endParaRPr>
          </a:p>
          <a:p>
            <a:pPr algn="l">
              <a:lnSpc>
                <a:spcPts val="1875"/>
              </a:lnSpc>
              <a:spcAft>
                <a:spcPts val="675"/>
              </a:spcAft>
            </a:pPr>
            <a:r>
              <a:rPr lang="fr-FR" sz="24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se déclinent en trois types de valeurs :</a:t>
            </a:r>
            <a:endParaRPr lang="fr-FR" sz="1800" dirty="0" smtClean="0"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lnSpc>
                <a:spcPts val="1875"/>
              </a:lnSpc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La valeur </a:t>
            </a:r>
            <a:r>
              <a:rPr lang="fr-FR" sz="19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SNR</a:t>
            </a: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(signal-to-noise-radio) qui donne une atténuation moyenne de la protection auditive</a:t>
            </a:r>
            <a:endParaRPr lang="fr-FR" sz="1900" dirty="0" smtClean="0"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lnSpc>
                <a:spcPts val="1875"/>
              </a:lnSpc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Les valeurs </a:t>
            </a:r>
            <a:r>
              <a:rPr lang="fr-FR" sz="19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H-M-L</a:t>
            </a: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qui indiquent des atténuations moyennes pour les hautes (High), moyennes (Medium) et basses fréquences (</a:t>
            </a:r>
            <a:r>
              <a:rPr lang="fr-FR" sz="1900" dirty="0" err="1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Low</a:t>
            </a: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)</a:t>
            </a:r>
          </a:p>
          <a:p>
            <a:pPr marL="800100" lvl="1" indent="-342900" algn="just">
              <a:lnSpc>
                <a:spcPts val="1875"/>
              </a:lnSpc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Les atténuations sur les fréquences 63 – 125 – 250 – 500 – 1000 – 2000 – 4000 – 8000 Hz</a:t>
            </a:r>
            <a:endParaRPr lang="fr-FR" sz="1900" dirty="0" smtClean="0"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1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1196752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r-FR" sz="2800" b="1" dirty="0">
              <a:latin typeface="Century Gothic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39552" y="332656"/>
            <a:ext cx="8604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PRESENTATION </a:t>
            </a:r>
            <a:r>
              <a:rPr lang="fr-FR" sz="11500" b="1" dirty="0">
                <a:latin typeface="Century Gothic"/>
              </a:rPr>
              <a:t>DES DIFFERENTS </a:t>
            </a:r>
            <a:r>
              <a:rPr lang="fr-FR" sz="11500" b="1" dirty="0" smtClean="0">
                <a:latin typeface="Century Gothic"/>
              </a:rPr>
              <a:t>DISPOSITIFS  </a:t>
            </a:r>
            <a:r>
              <a:rPr lang="fr-FR" sz="11500" b="1" dirty="0">
                <a:latin typeface="Century Gothic"/>
              </a:rPr>
              <a:t>:  </a:t>
            </a:r>
            <a:endParaRPr lang="fr-FR" sz="11500" b="1" dirty="0" smtClean="0">
              <a:latin typeface="Century Gothic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		PICB </a:t>
            </a:r>
            <a:r>
              <a:rPr lang="fr-FR" sz="11500" b="1" dirty="0">
                <a:latin typeface="Century Gothic"/>
              </a:rPr>
              <a:t>à </a:t>
            </a:r>
            <a:r>
              <a:rPr lang="fr-FR" sz="11500" b="1" dirty="0" smtClean="0">
                <a:latin typeface="Century Gothic"/>
              </a:rPr>
              <a:t>COQUILLES</a:t>
            </a:r>
            <a:endParaRPr lang="fr-FR" sz="11500" b="1" dirty="0">
              <a:latin typeface="Century Gothic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51520" y="1667941"/>
            <a:ext cx="8710500" cy="464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serre-tête, serre nuque à coquilles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indépendant ou monté sur casque de sécurité industriel.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positionné « autour » de l’oreille et relié par un arceau passant au dessus de la tête.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Réutilisable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 il est conseillé de changer les coussinets (oreillettes) tous les ans pour assurer une bonne étanchéité. </a:t>
            </a:r>
            <a:endParaRPr lang="fr-F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6361"/>
            <a:ext cx="1725724" cy="171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1196752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r-FR" sz="2800" b="1" dirty="0">
              <a:latin typeface="Century Gothic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39552" y="332656"/>
            <a:ext cx="8604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PRESENTATION </a:t>
            </a:r>
            <a:r>
              <a:rPr lang="fr-FR" sz="11500" b="1" dirty="0">
                <a:latin typeface="Century Gothic"/>
              </a:rPr>
              <a:t>DES DIFFERENTS </a:t>
            </a:r>
            <a:r>
              <a:rPr lang="fr-FR" sz="11500" b="1" dirty="0" smtClean="0">
                <a:latin typeface="Century Gothic"/>
              </a:rPr>
              <a:t>DISPOSITIFS  </a:t>
            </a:r>
            <a:r>
              <a:rPr lang="fr-FR" sz="11500" b="1" dirty="0">
                <a:latin typeface="Century Gothic"/>
              </a:rPr>
              <a:t>:  </a:t>
            </a:r>
            <a:endParaRPr lang="fr-FR" sz="11500" b="1" dirty="0" smtClean="0">
              <a:latin typeface="Century Gothic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		</a:t>
            </a:r>
            <a:r>
              <a:rPr lang="fr-FR" sz="11600" b="1" dirty="0">
                <a:latin typeface="Century Gothic"/>
              </a:rPr>
              <a:t>LE BOUCHON AVEC ARCEAU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988840"/>
            <a:ext cx="8229600" cy="377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</a:rPr>
              <a:t>se positionne soit sur le conduit auditif, soit à l’intérieur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</a:rPr>
              <a:t> les bouchons sont reliés par une bande (arceau) plastique qui assure leur maintien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9593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1196752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r-FR" sz="2800" b="1" dirty="0">
              <a:latin typeface="Century Gothic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39552" y="332656"/>
            <a:ext cx="8604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PRESENTATION </a:t>
            </a:r>
            <a:r>
              <a:rPr lang="fr-FR" sz="11500" b="1" dirty="0">
                <a:latin typeface="Century Gothic"/>
              </a:rPr>
              <a:t>DES DIFFERENTS </a:t>
            </a:r>
            <a:r>
              <a:rPr lang="fr-FR" sz="11500" b="1" dirty="0" smtClean="0">
                <a:latin typeface="Century Gothic"/>
              </a:rPr>
              <a:t>DISPOSITIFS  </a:t>
            </a:r>
            <a:r>
              <a:rPr lang="fr-FR" sz="11500" b="1" dirty="0">
                <a:latin typeface="Century Gothic"/>
              </a:rPr>
              <a:t>:  </a:t>
            </a:r>
            <a:endParaRPr lang="fr-FR" sz="11500" b="1" dirty="0" smtClean="0">
              <a:latin typeface="Century Gothic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		</a:t>
            </a:r>
            <a:r>
              <a:rPr lang="fr-FR" sz="11600" b="1" dirty="0" smtClean="0">
                <a:latin typeface="Century Gothic"/>
              </a:rPr>
              <a:t> LE BOUCHON DIT « </a:t>
            </a:r>
            <a:r>
              <a:rPr lang="fr-FR" sz="11600" b="1" dirty="0">
                <a:latin typeface="Century Gothic"/>
              </a:rPr>
              <a:t>STANDARD »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851349" y="1451917"/>
            <a:ext cx="7185147" cy="492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buFont typeface="Wingdings" panose="05000000000000000000" pitchFamily="2" charset="2"/>
              <a:buChar char="ü"/>
            </a:pPr>
            <a:r>
              <a:rPr lang="fr-FR" sz="4600" dirty="0" smtClean="0">
                <a:solidFill>
                  <a:srgbClr val="000000"/>
                </a:solidFill>
              </a:rPr>
              <a:t>en     </a:t>
            </a:r>
            <a:r>
              <a:rPr lang="fr-FR" sz="4600" dirty="0">
                <a:solidFill>
                  <a:srgbClr val="000000"/>
                </a:solidFill>
              </a:rPr>
              <a:t>général en mousse comprimable et/ou </a:t>
            </a:r>
            <a:r>
              <a:rPr lang="fr-FR" sz="4600" dirty="0" err="1" smtClean="0">
                <a:solidFill>
                  <a:srgbClr val="000000"/>
                </a:solidFill>
              </a:rPr>
              <a:t>malaxable</a:t>
            </a:r>
            <a:r>
              <a:rPr lang="fr-FR" sz="4600" dirty="0" smtClean="0">
                <a:solidFill>
                  <a:srgbClr val="000000"/>
                </a:solidFill>
              </a:rPr>
              <a:t> </a:t>
            </a:r>
            <a:endParaRPr lang="fr-FR" sz="4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4600" dirty="0">
                <a:solidFill>
                  <a:srgbClr val="000000"/>
                </a:solidFill>
              </a:rPr>
              <a:t>  </a:t>
            </a:r>
            <a:r>
              <a:rPr lang="fr-FR" sz="4600" dirty="0" smtClean="0">
                <a:solidFill>
                  <a:srgbClr val="000000"/>
                </a:solidFill>
              </a:rPr>
              <a:t>sera </a:t>
            </a:r>
            <a:r>
              <a:rPr lang="fr-FR" sz="4600" dirty="0">
                <a:solidFill>
                  <a:srgbClr val="000000"/>
                </a:solidFill>
              </a:rPr>
              <a:t>modelé par le salarié avant sa mise en place </a:t>
            </a:r>
            <a:r>
              <a:rPr lang="fr-FR" sz="4600" dirty="0" smtClean="0">
                <a:solidFill>
                  <a:srgbClr val="000000"/>
                </a:solidFill>
              </a:rPr>
              <a:t>dans </a:t>
            </a:r>
            <a:r>
              <a:rPr lang="fr-FR" sz="4600" dirty="0">
                <a:solidFill>
                  <a:srgbClr val="000000"/>
                </a:solidFill>
              </a:rPr>
              <a:t>le conduit auditif.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4600" dirty="0">
                <a:solidFill>
                  <a:srgbClr val="000000"/>
                </a:solidFill>
              </a:rPr>
              <a:t>   </a:t>
            </a:r>
            <a:r>
              <a:rPr lang="fr-FR" sz="4600" dirty="0" smtClean="0">
                <a:solidFill>
                  <a:srgbClr val="000000"/>
                </a:solidFill>
              </a:rPr>
              <a:t>bouchon </a:t>
            </a:r>
            <a:r>
              <a:rPr lang="fr-FR" sz="4600" dirty="0">
                <a:solidFill>
                  <a:srgbClr val="000000"/>
                </a:solidFill>
              </a:rPr>
              <a:t>à usage unique.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dirty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0" lvl="1" algn="just">
              <a:buFont typeface="Wingdings" panose="05000000000000000000" pitchFamily="2" charset="2"/>
              <a:buChar char="ü"/>
            </a:pPr>
            <a:r>
              <a:rPr lang="fr-FR" sz="4600" dirty="0" smtClean="0">
                <a:solidFill>
                  <a:srgbClr val="000000"/>
                </a:solidFill>
              </a:rPr>
              <a:t>Bouchon </a:t>
            </a:r>
            <a:r>
              <a:rPr lang="fr-FR" sz="4600" dirty="0">
                <a:solidFill>
                  <a:srgbClr val="000000"/>
                </a:solidFill>
              </a:rPr>
              <a:t>préformé / </a:t>
            </a:r>
            <a:r>
              <a:rPr lang="fr-FR" sz="4600" dirty="0" err="1">
                <a:solidFill>
                  <a:srgbClr val="000000"/>
                </a:solidFill>
              </a:rPr>
              <a:t>prémoulé</a:t>
            </a:r>
            <a:r>
              <a:rPr lang="fr-FR" sz="4600" dirty="0">
                <a:solidFill>
                  <a:srgbClr val="000000"/>
                </a:solidFill>
              </a:rPr>
              <a:t> est réalisé en silicone, caoutchouc…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4600" dirty="0" smtClean="0">
                <a:solidFill>
                  <a:srgbClr val="000000"/>
                </a:solidFill>
              </a:rPr>
              <a:t>peut </a:t>
            </a:r>
            <a:r>
              <a:rPr lang="fr-FR" sz="4600" dirty="0">
                <a:solidFill>
                  <a:srgbClr val="000000"/>
                </a:solidFill>
              </a:rPr>
              <a:t>être introduit dans l’oreille sans </a:t>
            </a:r>
            <a:r>
              <a:rPr lang="fr-FR" sz="4600" dirty="0" smtClean="0">
                <a:solidFill>
                  <a:srgbClr val="000000"/>
                </a:solidFill>
              </a:rPr>
              <a:t>façonnage </a:t>
            </a:r>
            <a:r>
              <a:rPr lang="fr-FR" sz="4600" dirty="0">
                <a:solidFill>
                  <a:srgbClr val="000000"/>
                </a:solidFill>
              </a:rPr>
              <a:t>préalable.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4600" dirty="0" smtClean="0">
                <a:solidFill>
                  <a:srgbClr val="000000"/>
                </a:solidFill>
              </a:rPr>
              <a:t>A </a:t>
            </a:r>
            <a:r>
              <a:rPr lang="fr-FR" sz="4600" dirty="0">
                <a:solidFill>
                  <a:srgbClr val="000000"/>
                </a:solidFill>
              </a:rPr>
              <a:t>changer tous les mois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3800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1628800"/>
            <a:ext cx="16102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1" y="3990665"/>
            <a:ext cx="150470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1196752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r-FR" sz="2800" b="1" dirty="0">
              <a:latin typeface="Century Gothic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39552" y="332656"/>
            <a:ext cx="8604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PRESENTATION </a:t>
            </a:r>
            <a:r>
              <a:rPr lang="fr-FR" sz="11500" b="1" dirty="0">
                <a:latin typeface="Century Gothic"/>
              </a:rPr>
              <a:t>DES DIFFERENTS </a:t>
            </a:r>
            <a:r>
              <a:rPr lang="fr-FR" sz="11500" b="1" dirty="0" smtClean="0">
                <a:latin typeface="Century Gothic"/>
              </a:rPr>
              <a:t>DISPOSITIFS  </a:t>
            </a:r>
            <a:r>
              <a:rPr lang="fr-FR" sz="11500" b="1" dirty="0">
                <a:latin typeface="Century Gothic"/>
              </a:rPr>
              <a:t>:  </a:t>
            </a:r>
            <a:endParaRPr lang="fr-FR" sz="11500" b="1" dirty="0" smtClean="0">
              <a:latin typeface="Century Gothic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11500" b="1" dirty="0" smtClean="0">
                <a:latin typeface="Century Gothic"/>
              </a:rPr>
              <a:t>		</a:t>
            </a:r>
            <a:r>
              <a:rPr lang="fr-FR" sz="11600" b="1" dirty="0">
                <a:latin typeface="Century Gothic"/>
              </a:rPr>
              <a:t>LE BOUCHON MOULÉ INDIVIDUALISÉ </a:t>
            </a:r>
            <a:r>
              <a:rPr lang="fr-FR" sz="6400" b="1" dirty="0" smtClean="0">
                <a:solidFill>
                  <a:srgbClr val="000000"/>
                </a:solidFill>
              </a:rPr>
              <a:t>(</a:t>
            </a:r>
            <a:r>
              <a:rPr lang="fr-FR" sz="6400" b="1" dirty="0">
                <a:solidFill>
                  <a:srgbClr val="000000"/>
                </a:solidFill>
              </a:rPr>
              <a:t>sur mesure) </a:t>
            </a:r>
            <a:endParaRPr lang="fr-FR" sz="8000" b="1" dirty="0">
              <a:latin typeface="Century Gothic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987824" y="1340768"/>
            <a:ext cx="569897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0000"/>
                </a:solidFill>
              </a:rPr>
              <a:t>réalisé </a:t>
            </a:r>
            <a:r>
              <a:rPr lang="fr-FR" dirty="0">
                <a:solidFill>
                  <a:srgbClr val="000000"/>
                </a:solidFill>
              </a:rPr>
              <a:t>à partir d’une empreinte de l’oreille du salarié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</a:rPr>
              <a:t>fabriqué soit en silicone, soit en résine acrylique.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un </a:t>
            </a:r>
            <a:r>
              <a:rPr lang="fr-FR" dirty="0">
                <a:solidFill>
                  <a:srgbClr val="000000"/>
                </a:solidFill>
              </a:rPr>
              <a:t>filtre acoustique passif permet de sélectionner le niveau d’affaiblissement pour l’adapter au besoin du porteur. </a:t>
            </a:r>
          </a:p>
        </p:txBody>
      </p:sp>
      <p:pic>
        <p:nvPicPr>
          <p:cNvPr id="15" name="Picture 2" descr="Résultat de recherche d'images pour &quot;bouchons moulés sur mes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26628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344216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fr-FR" sz="2800" b="1" dirty="0">
              <a:latin typeface="Century Gothic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39552" y="211334"/>
            <a:ext cx="8604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fr-FR" sz="2900" b="1" dirty="0">
                <a:latin typeface="Century Gothic"/>
              </a:rPr>
              <a:t>Les 6 critères de choix d’un PICB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1268760"/>
            <a:ext cx="8836778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>
                <a:solidFill>
                  <a:srgbClr val="000000"/>
                </a:solidFill>
              </a:rPr>
              <a:t>1. le marquage CE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2. un affaiblissement acoustique adapté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3. le confort du porteur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4. l’environnement de travail et l’activité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5. les éventuels troubles médicaux </a:t>
            </a:r>
          </a:p>
          <a:p>
            <a:pPr marL="363538" indent="-363538" algn="just"/>
            <a:r>
              <a:rPr lang="fr-FR" dirty="0" smtClean="0">
                <a:solidFill>
                  <a:srgbClr val="000000"/>
                </a:solidFill>
              </a:rPr>
              <a:t>6. la compatibilité avec d’autres équipements de protection individuels (EPI)</a:t>
            </a:r>
          </a:p>
        </p:txBody>
      </p:sp>
    </p:spTree>
    <p:extLst>
      <p:ext uri="{BB962C8B-B14F-4D97-AF65-F5344CB8AC3E}">
        <p14:creationId xmlns:p14="http://schemas.microsoft.com/office/powerpoint/2010/main" val="37542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344216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950912" y="260648"/>
            <a:ext cx="8229600" cy="59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0000"/>
                </a:solidFill>
              </a:rPr>
              <a:t>Plages d’affaiblissements des PICB 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10" y="1268760"/>
            <a:ext cx="8964487" cy="48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344216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950912" y="260648"/>
            <a:ext cx="8229600" cy="59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0000"/>
                </a:solidFill>
              </a:rPr>
              <a:t>Plages d’affaiblissements des PICB 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2</a:t>
            </a:fld>
            <a:endParaRPr lang="fr-FR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1835696" y="116632"/>
            <a:ext cx="67070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Century Gothic"/>
              </a:rPr>
              <a:t>Qu’est ce que le bruit 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80320"/>
            <a:ext cx="590465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7"/>
          <p:cNvSpPr txBox="1">
            <a:spLocks/>
          </p:cNvSpPr>
          <p:nvPr/>
        </p:nvSpPr>
        <p:spPr>
          <a:xfrm>
            <a:off x="683568" y="1082531"/>
            <a:ext cx="8280920" cy="187220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entury Gothic"/>
              </a:rPr>
              <a:t>Une vibration de l’air qui se propage et qui se mesure en décibels </a:t>
            </a:r>
          </a:p>
          <a:p>
            <a:r>
              <a:rPr lang="fr-FR" dirty="0" smtClean="0">
                <a:latin typeface="Century Gothic"/>
              </a:rPr>
              <a:t>Il provoque une sensation auditive qui peut être agréable, gênante, désagréable ou nocive</a:t>
            </a:r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99070"/>
              </p:ext>
            </p:extLst>
          </p:nvPr>
        </p:nvGraphicFramePr>
        <p:xfrm>
          <a:off x="0" y="221101"/>
          <a:ext cx="9143999" cy="640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COQUILLES AVEC</a:t>
                      </a:r>
                    </a:p>
                    <a:p>
                      <a:r>
                        <a:rPr lang="fr-FR" sz="1200" dirty="0" smtClean="0"/>
                        <a:t>OU SANS FILTRE</a:t>
                      </a:r>
                    </a:p>
                    <a:p>
                      <a:r>
                        <a:rPr lang="fr-FR" sz="1200" dirty="0" smtClean="0"/>
                        <a:t>ACOUSTIQUE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BOUCHONS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MONTÉS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 ARCEAUX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BOUCHONS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JETABLES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PRÉFORMÉS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RÉUTILISABLES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AVEC OU SANS FILTRE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BOUCHONS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MOULÉS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 MESURE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552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ATTENUATION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dirty="0" smtClean="0">
                          <a:latin typeface="+mn-lt"/>
                        </a:rPr>
                        <a:t>Le pavillon doit être totalement contenu dans la  coquille (attention avec les lunettes, barbes, cheveux longs)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  <a:tabLst/>
                      </a:pPr>
                      <a:endParaRPr lang="fr-FR" sz="300" dirty="0" smtClean="0">
                        <a:latin typeface="+mn-lt"/>
                      </a:endParaRPr>
                    </a:p>
                    <a:p>
                      <a:pPr marL="85725" indent="-85725" algn="just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dirty="0" smtClean="0">
                          <a:latin typeface="+mn-lt"/>
                        </a:rPr>
                        <a:t>Très bonne efficacité en</a:t>
                      </a:r>
                      <a:r>
                        <a:rPr lang="fr-FR" sz="900" baseline="0" dirty="0" smtClean="0">
                          <a:latin typeface="+mn-lt"/>
                        </a:rPr>
                        <a:t> terme d’atténuation du bruit</a:t>
                      </a:r>
                      <a:endParaRPr lang="fr-F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Efficacité limitée :</a:t>
                      </a:r>
                      <a:r>
                        <a:rPr lang="fr-FR" sz="9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bouchon ne faisant que s’appuyer sur l’entrée du conduit auditif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selon qualité insertion dans conduit auditif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Atténuation 30-40 dB dans ambiance sonore de 60 dB, insuffisant dans ambiance &gt; 100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selon qualité insertion dans conduit auditif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Atténuation 30-40 dB dans ambiance sonore de 60 dB, insuffisant dans ambiance &gt; 100 dB</a:t>
                      </a:r>
                      <a:endParaRPr lang="fr-FR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Atténuation de 30 dB en moyenne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3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COMMUNICATION</a:t>
                      </a:r>
                      <a:endParaRPr lang="fr-FR" sz="11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85725" indent="-85725" algn="ctr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permet pas la communication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permet pas la communication sauf si filtre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filtres laissent passer les fréquences vocales : possibilité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communiquer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CONFORT</a:t>
                      </a:r>
                    </a:p>
                    <a:p>
                      <a:pPr algn="ctr"/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Bonne solution en cas de lésions des oreilles (eczéma, chirurgie,, infection,…)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Chaleur et transpiration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Pression inconfortable sur le crâne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Pratique pour un port intermittent</a:t>
                      </a:r>
                    </a:p>
                    <a:p>
                      <a:pPr marL="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tabLst/>
                        <a:defRPr/>
                      </a:pPr>
                      <a:endParaRPr lang="fr-FR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Pratique pour un port intermittent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adapté si pathologie oreille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s’adapte pas à tous les conduits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Matière désagréable et irritante dans certains cas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Meilleur ajustement que bouchons préformés ou arceau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adapté si pathologie oreille</a:t>
                      </a:r>
                    </a:p>
                    <a:p>
                      <a:pPr marL="171450" indent="-171450" algn="just" defTabSz="914400" rtl="0" eaLnBrk="1" latinLnBrk="0" hangingPunct="1">
                        <a:buFont typeface="Wingdings" panose="05000000000000000000" pitchFamily="2" charset="2"/>
                        <a:buChar char="•"/>
                        <a:tabLst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Nécessité de trouver un modèle adapté  à la morphologie de l’oreille sous peine d’inconfort et d’inefficacité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Possibilité d’avoir une cordelette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Matière désagréable et irritante dans certains cas (Silicone, caoutchouc)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adapté si pathologie oreille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Adapté à l’oreille du porteur donc très confortable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matériau souple ou dur (silicone, acrylate, crylitdure) 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adapté si pathologie oreille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072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HYGIENE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Peut être porté par plusieurs personnes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Prévoir l’achat de sets d’hygiène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Changement des coquilles tous les ans, maxi 2 ans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Partie à insérer dans l’oreille n’a pas être à manipuler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entretien (lavage) régulier et soigné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3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stockage dans un lieu hygiénique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Salissant au contact des mains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Usage unique (1 à 2/j)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Partie à insérer dans l’oreille n’a pas être à manipuler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entretien (lavage) régulier et soigné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Stockage dans un lieu hygiénique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changer tous les mois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manipulation de la partie à insérer dans l’oreille 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Entretien avec pinceau de nettoyage, lingettes ou eau savonneuse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Stockage dans un lieu hygiénique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FACILITE POSE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Pose facile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Facile à mettre en place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minimum de formation pour le pose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Facile à mettre en place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Facile à mettre en place</a:t>
                      </a: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  <a:tabLst/>
                      </a:pPr>
                      <a:endParaRPr lang="fr-FR" sz="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just" defTabSz="914400" rtl="0" eaLnBrk="1" latinLnBrk="0" hangingPunct="1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 mise en place incorrecte est rapidement détectée car gêne ressentie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27" y="44624"/>
            <a:ext cx="418097" cy="3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942"/>
            <a:ext cx="409576" cy="3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7" y="37538"/>
            <a:ext cx="438197" cy="3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24" y="44624"/>
            <a:ext cx="398568" cy="3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788"/>
            <a:ext cx="467543" cy="4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86549"/>
              </p:ext>
            </p:extLst>
          </p:nvPr>
        </p:nvGraphicFramePr>
        <p:xfrm>
          <a:off x="-3058" y="124691"/>
          <a:ext cx="9147058" cy="645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4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140">
                <a:tc>
                  <a:txBody>
                    <a:bodyPr/>
                    <a:lstStyle/>
                    <a:p>
                      <a:r>
                        <a:rPr lang="fr-FR" dirty="0" smtClean="0"/>
                        <a:t>Contraintes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Vert</a:t>
                      </a:r>
                      <a:r>
                        <a:rPr lang="fr-FR" dirty="0" smtClean="0"/>
                        <a:t>=bien adapté</a:t>
                      </a:r>
                    </a:p>
                    <a:p>
                      <a:r>
                        <a:rPr lang="fr-FR" dirty="0" smtClean="0"/>
                        <a:t>Blanc = peu adapté</a:t>
                      </a:r>
                    </a:p>
                    <a:p>
                      <a:r>
                        <a:rPr lang="fr-FR" dirty="0" smtClean="0"/>
                        <a:t>Rouge = non adapté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Bouchon à former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Bouchon préformé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Bouchon avec arceau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Bouchon sur mesure type intra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Bouchon sur mesure type intra avec affaiblissement fréquentiel uniforme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Bouchon sur mesure type conque</a:t>
                      </a:r>
                      <a:endParaRPr lang="fr-FR" sz="16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Serre tête à coquilles</a:t>
                      </a:r>
                      <a:endParaRPr lang="fr-FR" sz="1600" dirty="0"/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Cheveux longs, barbes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Port de lunettes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T°&gt;25°C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Milieu humide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Écran de protection faciale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Appareil/masque respiratoire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Conduit auditif très étroit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Besoin de communication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49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Discrétion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Besoin de protection épisodique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352"/>
            <a:ext cx="936104" cy="6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80" y="94030"/>
            <a:ext cx="720082" cy="59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57" y="94030"/>
            <a:ext cx="621617" cy="5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96" y="101589"/>
            <a:ext cx="576065" cy="59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81" y="101589"/>
            <a:ext cx="720080" cy="5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82" y="94030"/>
            <a:ext cx="648072" cy="5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3</a:t>
            </a:fld>
            <a:endParaRPr lang="fr-FR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1979712" y="174080"/>
            <a:ext cx="67070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Century Gothic"/>
              </a:rPr>
              <a:t>Notions d’acoustique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5289"/>
            <a:ext cx="2200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07779" y="1124744"/>
            <a:ext cx="645644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00" dirty="0">
              <a:solidFill>
                <a:srgbClr val="000000"/>
              </a:solidFill>
              <a:latin typeface="Century Gothic"/>
            </a:endParaRPr>
          </a:p>
          <a:p>
            <a:pPr marR="27900" algn="ctr"/>
            <a:endParaRPr lang="fr-FR" sz="2800" dirty="0">
              <a:solidFill>
                <a:prstClr val="black"/>
              </a:solidFill>
              <a:latin typeface="Century Gothic"/>
            </a:endParaRPr>
          </a:p>
          <a:p>
            <a:r>
              <a:rPr lang="fr-FR" b="1" dirty="0">
                <a:solidFill>
                  <a:prstClr val="black"/>
                </a:solidFill>
                <a:latin typeface="Century Gothic"/>
              </a:rPr>
              <a:t>Hertz = Hz </a:t>
            </a:r>
            <a:endParaRPr lang="fr-FR" dirty="0">
              <a:solidFill>
                <a:prstClr val="black"/>
              </a:solidFill>
              <a:latin typeface="Century Gothic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entury Gothic"/>
              </a:rPr>
              <a:t>Fréquence ou nombre de vibrations par seconde </a:t>
            </a:r>
          </a:p>
          <a:p>
            <a:r>
              <a:rPr lang="fr-FR" dirty="0" smtClean="0">
                <a:solidFill>
                  <a:prstClr val="black"/>
                </a:solidFill>
                <a:latin typeface="Century Gothic"/>
              </a:rPr>
              <a:t>= son aigu ou grave </a:t>
            </a:r>
          </a:p>
          <a:p>
            <a:endParaRPr lang="fr-FR" dirty="0" smtClean="0">
              <a:solidFill>
                <a:prstClr val="black"/>
              </a:solidFill>
              <a:latin typeface="Century Gothic"/>
            </a:endParaRPr>
          </a:p>
          <a:p>
            <a:pPr marL="1887538"/>
            <a:r>
              <a:rPr lang="fr-FR" b="1" dirty="0" smtClean="0">
                <a:solidFill>
                  <a:prstClr val="black"/>
                </a:solidFill>
                <a:latin typeface="Century Gothic"/>
              </a:rPr>
              <a:t>Décibel </a:t>
            </a:r>
            <a:r>
              <a:rPr lang="fr-FR" b="1" dirty="0">
                <a:solidFill>
                  <a:prstClr val="black"/>
                </a:solidFill>
                <a:latin typeface="Century Gothic"/>
              </a:rPr>
              <a:t>=dB </a:t>
            </a:r>
            <a:endParaRPr lang="fr-FR" dirty="0">
              <a:solidFill>
                <a:prstClr val="black"/>
              </a:solidFill>
              <a:latin typeface="Century Gothic"/>
            </a:endParaRPr>
          </a:p>
          <a:p>
            <a:pPr marL="1887538"/>
            <a:r>
              <a:rPr lang="fr-FR" dirty="0" smtClean="0">
                <a:solidFill>
                  <a:prstClr val="black"/>
                </a:solidFill>
                <a:latin typeface="Century Gothic"/>
              </a:rPr>
              <a:t>Intensité </a:t>
            </a:r>
            <a:r>
              <a:rPr lang="fr-FR" dirty="0">
                <a:solidFill>
                  <a:prstClr val="black"/>
                </a:solidFill>
                <a:latin typeface="Century Gothic"/>
              </a:rPr>
              <a:t>ou amplitude de vibrations </a:t>
            </a:r>
            <a:endParaRPr lang="fr-FR" dirty="0" smtClean="0">
              <a:solidFill>
                <a:prstClr val="black"/>
              </a:solidFill>
              <a:latin typeface="Century Gothic"/>
            </a:endParaRPr>
          </a:p>
          <a:p>
            <a:pPr marL="1887538"/>
            <a:r>
              <a:rPr lang="fr-FR" dirty="0" smtClean="0">
                <a:solidFill>
                  <a:prstClr val="black"/>
                </a:solidFill>
                <a:latin typeface="Century Gothic"/>
              </a:rPr>
              <a:t>= </a:t>
            </a:r>
            <a:r>
              <a:rPr lang="fr-FR" dirty="0">
                <a:solidFill>
                  <a:prstClr val="black"/>
                </a:solidFill>
                <a:latin typeface="Century Gothic"/>
              </a:rPr>
              <a:t>son fort ou faible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5656" y="407707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entury Gothic"/>
              </a:rPr>
              <a:t>Vibration rapide </a:t>
            </a:r>
            <a:r>
              <a:rPr lang="fr-FR" dirty="0">
                <a:solidFill>
                  <a:prstClr val="black"/>
                </a:solidFill>
                <a:latin typeface="Century Gothic"/>
              </a:rPr>
              <a:t>= fréquence élevée = bruit </a:t>
            </a:r>
            <a:r>
              <a:rPr lang="fr-FR" dirty="0" smtClean="0">
                <a:solidFill>
                  <a:prstClr val="black"/>
                </a:solidFill>
                <a:latin typeface="Century Gothic"/>
              </a:rPr>
              <a:t>aigu</a:t>
            </a:r>
          </a:p>
          <a:p>
            <a:r>
              <a:rPr lang="fr-FR" dirty="0" smtClean="0">
                <a:solidFill>
                  <a:prstClr val="black"/>
                </a:solidFill>
                <a:latin typeface="Century Gothic"/>
              </a:rPr>
              <a:t> </a:t>
            </a:r>
            <a:endParaRPr lang="fr-FR" dirty="0">
              <a:solidFill>
                <a:prstClr val="black"/>
              </a:solidFill>
              <a:latin typeface="Century Gothic"/>
            </a:endParaRPr>
          </a:p>
          <a:p>
            <a:pPr marR="80850"/>
            <a:r>
              <a:rPr lang="fr-FR" b="1" dirty="0">
                <a:solidFill>
                  <a:prstClr val="black"/>
                </a:solidFill>
                <a:latin typeface="Century Gothic"/>
              </a:rPr>
              <a:t>Vibration lente </a:t>
            </a:r>
            <a:r>
              <a:rPr lang="fr-FR" dirty="0">
                <a:solidFill>
                  <a:prstClr val="black"/>
                </a:solidFill>
                <a:latin typeface="Century Gothic"/>
              </a:rPr>
              <a:t>= fréquence basse = bruit grave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image bruit au niveau conduit auditif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59432"/>
            <a:ext cx="9649072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5</a:t>
            </a:fld>
            <a:endParaRPr lang="fr-FR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1691680" y="174080"/>
            <a:ext cx="67070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Century Gothic"/>
              </a:rPr>
              <a:t>Echelle du </a:t>
            </a:r>
            <a:r>
              <a:rPr lang="fr-FR" sz="4000" b="1" dirty="0" smtClean="0">
                <a:latin typeface="Century Gothic"/>
              </a:rPr>
              <a:t>bruit et risque </a:t>
            </a:r>
            <a:endParaRPr lang="fr-FR" sz="4000" b="1" dirty="0">
              <a:latin typeface="Century Gothic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/>
          <a:stretch/>
        </p:blipFill>
        <p:spPr bwMode="auto">
          <a:xfrm>
            <a:off x="-2" y="981303"/>
            <a:ext cx="3689521" cy="446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65" y="158957"/>
            <a:ext cx="864165" cy="10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Zones d'affaiblissement idé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53" y="5558033"/>
            <a:ext cx="7296750" cy="124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7"/>
          <a:stretch/>
        </p:blipFill>
        <p:spPr bwMode="auto">
          <a:xfrm>
            <a:off x="3689521" y="1556792"/>
            <a:ext cx="5367471" cy="30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6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00" y="885803"/>
            <a:ext cx="7556896" cy="593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1372096" cy="149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entury Gothic"/>
              </a:rPr>
              <a:t>Les décibels : 2 + 2 ne font pas 4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4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AFFF-F2AE-4DA6-84FD-292B7AA933C4}" type="slidenum">
              <a:rPr lang="fr-FR" smtClean="0"/>
              <a:t>7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entury Gothic"/>
              </a:rPr>
              <a:t>Effets sur la santé 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r="19155"/>
          <a:stretch/>
        </p:blipFill>
        <p:spPr bwMode="auto">
          <a:xfrm>
            <a:off x="1701393" y="1590719"/>
            <a:ext cx="1198754" cy="118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>
            <a:off x="681517" y="1136992"/>
            <a:ext cx="3600399" cy="4537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accent2"/>
                </a:solidFill>
              </a:rPr>
              <a:t>EFFETS AUDITIFS= SURDITÉ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4" name="Espace réservé du texte 4"/>
          <p:cNvSpPr txBox="1">
            <a:spLocks/>
          </p:cNvSpPr>
          <p:nvPr/>
        </p:nvSpPr>
        <p:spPr>
          <a:xfrm>
            <a:off x="4901490" y="1010374"/>
            <a:ext cx="4041775" cy="372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>
                <a:solidFill>
                  <a:schemeClr val="accent2"/>
                </a:solidFill>
              </a:rPr>
              <a:t>EFFETS EXTRA-AUDITIFS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83130"/>
            <a:ext cx="4572001" cy="54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380" y="5229200"/>
            <a:ext cx="2065931" cy="142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647846" y="153316"/>
            <a:ext cx="85072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00" b="1" dirty="0" smtClean="0">
                <a:latin typeface="Century Gothic"/>
              </a:rPr>
              <a:t>Règlementation</a:t>
            </a:r>
            <a:endParaRPr lang="fr-FR" sz="4300" b="1" dirty="0">
              <a:latin typeface="Century Gothic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3692"/>
            <a:ext cx="1296143" cy="182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691680" y="859406"/>
            <a:ext cx="69951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47487" y="153316"/>
            <a:ext cx="910764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4300" b="1" dirty="0">
                <a:latin typeface="Century Gothic"/>
              </a:rPr>
              <a:t>Directive Européenne 2003/10/CE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1" y="980728"/>
            <a:ext cx="8804232" cy="5472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Aft>
                <a:spcPts val="675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En dessous de 80 dB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: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Pas d’ obligation, </a:t>
            </a:r>
            <a:r>
              <a:rPr lang="fr-FR" sz="20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pas de risque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pour les oreilles quelle que soit la durée d’exposition.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     </a:t>
            </a:r>
            <a:r>
              <a:rPr lang="fr-FR" sz="2000" dirty="0" smtClean="0">
                <a:latin typeface="Arial"/>
                <a:ea typeface="Times New Roman"/>
                <a:cs typeface="Times New Roman"/>
              </a:rPr>
              <a:t>Entre 75 et 80 dB 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:  port d’une protection auditive recommandé.</a:t>
            </a:r>
          </a:p>
          <a:p>
            <a:pPr marL="1698625" algn="l">
              <a:lnSpc>
                <a:spcPct val="110000"/>
              </a:lnSpc>
              <a:spcBef>
                <a:spcPts val="0"/>
              </a:spcBef>
            </a:pPr>
            <a:endParaRPr lang="fr-FR" sz="1200" b="1" u="sng" dirty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1698625" algn="l">
              <a:lnSpc>
                <a:spcPct val="110000"/>
              </a:lnSpc>
              <a:spcBef>
                <a:spcPts val="0"/>
              </a:spcBef>
            </a:pPr>
            <a:r>
              <a:rPr lang="fr-FR" sz="24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Entre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80 et 85 dB : </a:t>
            </a:r>
            <a:endParaRPr lang="fr-FR" sz="2400" b="1" u="sng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1698625" algn="l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Mise à disposition par l’employeur de protections auditives</a:t>
            </a:r>
          </a:p>
          <a:p>
            <a:pPr>
              <a:lnSpc>
                <a:spcPct val="110000"/>
              </a:lnSpc>
              <a:spcAft>
                <a:spcPts val="675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Supérieur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ou égal à 85 dB 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: </a:t>
            </a:r>
          </a:p>
          <a:p>
            <a:pPr marL="2511425" algn="l">
              <a:lnSpc>
                <a:spcPct val="110000"/>
              </a:lnSpc>
              <a:spcBef>
                <a:spcPts val="0"/>
              </a:spcBef>
            </a:pPr>
            <a:r>
              <a:rPr lang="fr-FR" sz="21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Mises 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à disposition de protections auditives par l’employeur et de </a:t>
            </a:r>
            <a:r>
              <a:rPr lang="fr-FR" sz="18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panneaux et  pictogrammes d’obligation de port des EPI pour informer le personnel</a:t>
            </a:r>
          </a:p>
          <a:p>
            <a:pPr marL="3773488" algn="l">
              <a:lnSpc>
                <a:spcPct val="110000"/>
              </a:lnSpc>
              <a:spcBef>
                <a:spcPts val="0"/>
              </a:spcBef>
            </a:pPr>
            <a:r>
              <a:rPr lang="fr-FR" sz="24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87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dB : </a:t>
            </a:r>
          </a:p>
          <a:p>
            <a:pPr marL="3773488" algn="l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Seuil maximum toléré. </a:t>
            </a:r>
          </a:p>
          <a:p>
            <a:pPr marL="3773488" algn="l">
              <a:lnSpc>
                <a:spcPct val="110000"/>
              </a:lnSpc>
              <a:spcBef>
                <a:spcPts val="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Des </a:t>
            </a:r>
            <a:r>
              <a:rPr lang="fr-FR" sz="20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mesures collectives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doivent être prises pour limiter le bruit et les zones exposées au bruit signalées et en accès limité.</a:t>
            </a:r>
            <a:endParaRPr lang="fr-FR" sz="1600" dirty="0" smtClean="0">
              <a:latin typeface="Comic Sans MS"/>
              <a:ea typeface="Calibri"/>
              <a:cs typeface="Times New Roman"/>
            </a:endParaRPr>
          </a:p>
          <a:p>
            <a:endParaRPr lang="fr-FR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" y="4941168"/>
            <a:ext cx="1200718" cy="16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1197</Words>
  <Application>Microsoft Office PowerPoint</Application>
  <PresentationFormat>Affichage à l'écran (4:3)</PresentationFormat>
  <Paragraphs>241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Times New Roman</vt:lpstr>
      <vt:lpstr>Wingdings</vt:lpstr>
      <vt:lpstr>Thème Office</vt:lpstr>
      <vt:lpstr>Conception personnalisée</vt:lpstr>
      <vt:lpstr>BRUIT &amp;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chpau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DALICHOUX Alix sur MDIR003</dc:creator>
  <cp:lastModifiedBy>ITHURRALDE Sabine sur MPERS009</cp:lastModifiedBy>
  <cp:revision>18</cp:revision>
  <cp:lastPrinted>2018-03-22T09:01:49Z</cp:lastPrinted>
  <dcterms:created xsi:type="dcterms:W3CDTF">2016-11-14T15:08:18Z</dcterms:created>
  <dcterms:modified xsi:type="dcterms:W3CDTF">2024-03-06T07:55:25Z</dcterms:modified>
</cp:coreProperties>
</file>